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A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776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D7D9C-7CAC-A040-BFD1-BDE125EAFF8D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1C77-E604-1249-AFC1-18792F91E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lypush.imgen.bcm.tmc.edu/pscreen/transposons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564" y="1307028"/>
            <a:ext cx="4597400" cy="4533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007" y="1307028"/>
            <a:ext cx="41527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orientation of a </a:t>
            </a:r>
            <a:r>
              <a:rPr lang="en-US" dirty="0" err="1"/>
              <a:t>transposon</a:t>
            </a:r>
            <a:r>
              <a:rPr lang="en-US" dirty="0"/>
              <a:t> insertion is</a:t>
            </a:r>
            <a:r>
              <a:rPr lang="en-US" dirty="0" smtClean="0"/>
              <a:t> reported with </a:t>
            </a:r>
            <a:r>
              <a:rPr lang="en-US" dirty="0"/>
              <a:t>respect to the </a:t>
            </a:r>
            <a:r>
              <a:rPr lang="en-US" dirty="0" err="1"/>
              <a:t>transposon's</a:t>
            </a:r>
            <a:r>
              <a:rPr lang="en-US" dirty="0"/>
              <a:t> inherent asymmetry, like the P-element's distinct 5' and 3' </a:t>
            </a:r>
            <a:r>
              <a:rPr lang="en-US" dirty="0" smtClean="0"/>
              <a:t>ends.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that inherent </a:t>
            </a:r>
            <a:r>
              <a:rPr lang="en-US" dirty="0" err="1"/>
              <a:t>transposon</a:t>
            </a:r>
            <a:r>
              <a:rPr lang="en-US" dirty="0"/>
              <a:t> asymmetry relates to other features of a construct, like FRT or Gal4 binding sites, depends on how the construct is made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information can be tracked down in </a:t>
            </a:r>
            <a:r>
              <a:rPr lang="en-US" dirty="0" err="1" smtClean="0"/>
              <a:t>FlyBase</a:t>
            </a:r>
            <a:r>
              <a:rPr lang="en-US" dirty="0" smtClean="0"/>
              <a:t>. Here’s how...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038" y="6096000"/>
            <a:ext cx="5736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demonstration was </a:t>
            </a:r>
            <a:r>
              <a:rPr lang="en-US" smtClean="0"/>
              <a:t>prepared by Gil </a:t>
            </a:r>
            <a:r>
              <a:rPr lang="en-US" dirty="0" smtClean="0"/>
              <a:t>dos Santos, FlyBase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994988"/>
            <a:ext cx="8655216" cy="4136684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1577879" y="3082924"/>
            <a:ext cx="2278303" cy="711681"/>
          </a:xfrm>
          <a:prstGeom prst="wedgeRectCallout">
            <a:avLst>
              <a:gd name="adj1" fmla="val 43356"/>
              <a:gd name="adj2" fmla="val 6542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701030" y="3286013"/>
            <a:ext cx="246303" cy="20012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2786729" y="2655029"/>
            <a:ext cx="330970" cy="1624913"/>
            <a:chOff x="6952673" y="371534"/>
            <a:chExt cx="344054" cy="2915011"/>
          </a:xfrm>
        </p:grpSpPr>
        <p:sp>
          <p:nvSpPr>
            <p:cNvPr id="7" name="Isosceles Triangle 6"/>
            <p:cNvSpPr/>
            <p:nvPr/>
          </p:nvSpPr>
          <p:spPr>
            <a:xfrm>
              <a:off x="6965758" y="371534"/>
              <a:ext cx="330969" cy="369332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6952673" y="2917213"/>
              <a:ext cx="330969" cy="369332"/>
            </a:xfrm>
            <a:prstGeom prst="triangle">
              <a:avLst/>
            </a:prstGeom>
            <a:solidFill>
              <a:srgbClr val="E68AC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52673" y="740866"/>
              <a:ext cx="344054" cy="2176347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91816" y="3271212"/>
            <a:ext cx="103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HP21640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74127" y="3263515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12127" y="3263515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0969" y="5210955"/>
            <a:ext cx="83891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are 2 EP/EP-like insertions in the region. If the triangle points up, it means that the P5’-to-P3’ direction is oriented on the “minus” strand, relative to the genomic scaffold.</a:t>
            </a:r>
          </a:p>
          <a:p>
            <a:endParaRPr lang="en-US" dirty="0" smtClean="0"/>
          </a:p>
          <a:p>
            <a:r>
              <a:rPr lang="en-US" dirty="0" smtClean="0"/>
              <a:t>We’ll need to track down info about each kind of construct, {</a:t>
            </a:r>
            <a:r>
              <a:rPr lang="en-US" dirty="0" err="1" smtClean="0"/>
              <a:t>EPg</a:t>
            </a:r>
            <a:r>
              <a:rPr lang="en-US" dirty="0" smtClean="0"/>
              <a:t>} </a:t>
            </a:r>
            <a:r>
              <a:rPr lang="en-US" dirty="0" err="1" smtClean="0"/>
              <a:t>vs</a:t>
            </a:r>
            <a:r>
              <a:rPr lang="en-US" dirty="0" smtClean="0"/>
              <a:t> {EP} in </a:t>
            </a:r>
            <a:r>
              <a:rPr lang="en-US" dirty="0" err="1" smtClean="0"/>
              <a:t>FlyBase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Click on the blue triangle for the insertion of interest...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71647"/>
            <a:ext cx="8720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 want to drive ectopic “</a:t>
            </a:r>
            <a:r>
              <a:rPr lang="en-US" sz="4000" dirty="0" err="1" smtClean="0"/>
              <a:t>cbs</a:t>
            </a:r>
            <a:r>
              <a:rPr lang="en-US" sz="4000" dirty="0" smtClean="0"/>
              <a:t>” expression: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331" y="271307"/>
            <a:ext cx="36712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Clicking on the triangle for HP21640</a:t>
            </a:r>
          </a:p>
          <a:p>
            <a:r>
              <a:rPr lang="en-US" dirty="0" smtClean="0"/>
              <a:t>takes you to the </a:t>
            </a:r>
            <a:r>
              <a:rPr lang="en-US" dirty="0" err="1" smtClean="0"/>
              <a:t>transposon</a:t>
            </a:r>
            <a:r>
              <a:rPr lang="en-US" dirty="0" smtClean="0"/>
              <a:t> insertion </a:t>
            </a:r>
          </a:p>
          <a:p>
            <a:r>
              <a:rPr lang="en-US" dirty="0" smtClean="0"/>
              <a:t>report.</a:t>
            </a:r>
          </a:p>
          <a:p>
            <a:endParaRPr lang="en-US" dirty="0" smtClean="0"/>
          </a:p>
          <a:p>
            <a:r>
              <a:rPr lang="en-US" dirty="0" smtClean="0"/>
              <a:t>From there, look for the “Inserted </a:t>
            </a:r>
          </a:p>
          <a:p>
            <a:r>
              <a:rPr lang="en-US" dirty="0" smtClean="0"/>
              <a:t>element” link. Follow that to get </a:t>
            </a:r>
          </a:p>
          <a:p>
            <a:r>
              <a:rPr lang="en-US" dirty="0" smtClean="0"/>
              <a:t>info about the construct itself.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485" y="271307"/>
            <a:ext cx="5295515" cy="2291202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 rot="7311512">
            <a:off x="5203154" y="1762607"/>
            <a:ext cx="538788" cy="56957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31" y="2780916"/>
            <a:ext cx="4197925" cy="4077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58978" y="2780916"/>
            <a:ext cx="45850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“Segments &amp; Size” section of the construct</a:t>
            </a:r>
          </a:p>
          <a:p>
            <a:r>
              <a:rPr lang="en-US" sz="1600" dirty="0" smtClean="0"/>
              <a:t>report describes what’s in the EP element, </a:t>
            </a:r>
          </a:p>
          <a:p>
            <a:r>
              <a:rPr lang="en-US" sz="1600" dirty="0" smtClean="0"/>
              <a:t>relative to the P5’ and P3’ ends. Click on each</a:t>
            </a:r>
          </a:p>
          <a:p>
            <a:r>
              <a:rPr lang="en-US" sz="1600" dirty="0" smtClean="0"/>
              <a:t>segment to get more info:</a:t>
            </a:r>
          </a:p>
          <a:p>
            <a:endParaRPr lang="en-US" sz="1600" dirty="0" smtClean="0"/>
          </a:p>
          <a:p>
            <a:r>
              <a:rPr lang="en-US" sz="1600" dirty="0" smtClean="0"/>
              <a:t>e.g., “CaSpeR_P5” has the mini-white cassette.</a:t>
            </a:r>
          </a:p>
          <a:p>
            <a:endParaRPr lang="en-US" sz="1600" dirty="0" smtClean="0"/>
          </a:p>
          <a:p>
            <a:r>
              <a:rPr lang="en-US" sz="1600" dirty="0" smtClean="0"/>
              <a:t>e.g., The GAGA and UAS sites are nested just </a:t>
            </a:r>
          </a:p>
          <a:p>
            <a:r>
              <a:rPr lang="en-US" sz="1600" dirty="0" smtClean="0"/>
              <a:t>inside of the P3’.</a:t>
            </a:r>
          </a:p>
          <a:p>
            <a:endParaRPr lang="en-US" sz="1600" dirty="0" smtClean="0"/>
          </a:p>
          <a:p>
            <a:r>
              <a:rPr lang="en-US" sz="1600" dirty="0" smtClean="0"/>
              <a:t>I would infer that EP-driven transcription </a:t>
            </a:r>
          </a:p>
          <a:p>
            <a:r>
              <a:rPr lang="en-US" sz="1600" dirty="0" smtClean="0"/>
              <a:t>proceeds through P3’. See references for more </a:t>
            </a:r>
          </a:p>
          <a:p>
            <a:r>
              <a:rPr lang="en-US" sz="1600" dirty="0" smtClean="0"/>
              <a:t>info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You </a:t>
            </a:r>
            <a:r>
              <a:rPr lang="en-US" sz="1600" smtClean="0"/>
              <a:t>may find t</a:t>
            </a:r>
            <a:r>
              <a:rPr lang="en-US" sz="1600" smtClean="0"/>
              <a:t>he </a:t>
            </a:r>
            <a:r>
              <a:rPr lang="en-US" sz="1600" dirty="0" smtClean="0"/>
              <a:t>GDP’s </a:t>
            </a:r>
            <a:r>
              <a:rPr lang="en-US" sz="1600" dirty="0" smtClean="0">
                <a:hlinkClick r:id="rId4"/>
              </a:rPr>
              <a:t>maps of commonly </a:t>
            </a:r>
            <a:r>
              <a:rPr lang="en-US" sz="1600" smtClean="0">
                <a:hlinkClick r:id="rId4"/>
              </a:rPr>
              <a:t>used constructs</a:t>
            </a:r>
            <a:r>
              <a:rPr lang="en-US" sz="1600" smtClean="0"/>
              <a:t> </a:t>
            </a:r>
            <a:r>
              <a:rPr lang="en-US" sz="1600" smtClean="0"/>
              <a:t>helpful.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994988"/>
            <a:ext cx="8655216" cy="4136684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1577879" y="2339879"/>
            <a:ext cx="2278303" cy="1454727"/>
          </a:xfrm>
          <a:prstGeom prst="wedgeRectCallout">
            <a:avLst>
              <a:gd name="adj1" fmla="val 43356"/>
              <a:gd name="adj2" fmla="val 6542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EP-driven 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701030" y="3276488"/>
            <a:ext cx="246303" cy="20012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5400000">
            <a:off x="2786729" y="2655029"/>
            <a:ext cx="330970" cy="1624913"/>
            <a:chOff x="6952673" y="371534"/>
            <a:chExt cx="344054" cy="2915011"/>
          </a:xfrm>
        </p:grpSpPr>
        <p:sp>
          <p:nvSpPr>
            <p:cNvPr id="7" name="Isosceles Triangle 6"/>
            <p:cNvSpPr/>
            <p:nvPr/>
          </p:nvSpPr>
          <p:spPr>
            <a:xfrm>
              <a:off x="6965758" y="371534"/>
              <a:ext cx="330969" cy="369332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6952673" y="2917213"/>
              <a:ext cx="330969" cy="369332"/>
            </a:xfrm>
            <a:prstGeom prst="triangle">
              <a:avLst/>
            </a:prstGeom>
            <a:solidFill>
              <a:srgbClr val="E68AC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52673" y="740866"/>
              <a:ext cx="344054" cy="2176347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91816" y="3271212"/>
            <a:ext cx="103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HP21640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74127" y="3263515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12127" y="3263515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57622" y="2387630"/>
            <a:ext cx="1383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EPg</a:t>
            </a:r>
            <a:r>
              <a:rPr lang="en-US" dirty="0" smtClean="0"/>
              <a:t>}-driven</a:t>
            </a:r>
          </a:p>
          <a:p>
            <a:r>
              <a:rPr lang="en-US" dirty="0" smtClean="0"/>
              <a:t>transcription</a:t>
            </a:r>
            <a:endParaRPr lang="en-US" dirty="0"/>
          </a:p>
        </p:txBody>
      </p:sp>
      <p:sp>
        <p:nvSpPr>
          <p:cNvPr id="16" name="Bent-Up Arrow 15"/>
          <p:cNvSpPr/>
          <p:nvPr/>
        </p:nvSpPr>
        <p:spPr>
          <a:xfrm rot="16200000">
            <a:off x="2184036" y="3049040"/>
            <a:ext cx="272929" cy="258166"/>
          </a:xfrm>
          <a:prstGeom prst="bentUp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7013" y="5264727"/>
            <a:ext cx="8461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info about the “</a:t>
            </a:r>
            <a:r>
              <a:rPr lang="en-US" dirty="0" err="1" smtClean="0"/>
              <a:t>EPg</a:t>
            </a:r>
            <a:r>
              <a:rPr lang="en-US" dirty="0" smtClean="0"/>
              <a:t>” construct, I would infer that transcription of this HP21640</a:t>
            </a:r>
          </a:p>
          <a:p>
            <a:r>
              <a:rPr lang="en-US" dirty="0" smtClean="0"/>
              <a:t>insertion proceeds through the P3’ ends, away from the “</a:t>
            </a:r>
            <a:r>
              <a:rPr lang="en-US" dirty="0" err="1" smtClean="0"/>
              <a:t>cbs</a:t>
            </a:r>
            <a:r>
              <a:rPr lang="en-US" dirty="0" smtClean="0"/>
              <a:t>” gene.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7013" y="146242"/>
            <a:ext cx="6029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Figuring out P{EPg}HP21640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3" y="994988"/>
            <a:ext cx="8655216" cy="4136684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5024582" y="2787345"/>
            <a:ext cx="2278303" cy="1454727"/>
          </a:xfrm>
          <a:prstGeom prst="wedgeRectCallout">
            <a:avLst>
              <a:gd name="adj1" fmla="val -66644"/>
              <a:gd name="adj2" fmla="val 66584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EP-driven 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flipV="1">
            <a:off x="5223933" y="3704904"/>
            <a:ext cx="246303" cy="20012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5400000">
            <a:off x="6233432" y="3102495"/>
            <a:ext cx="330970" cy="1624913"/>
            <a:chOff x="6952673" y="371534"/>
            <a:chExt cx="344054" cy="2915011"/>
          </a:xfrm>
        </p:grpSpPr>
        <p:sp>
          <p:nvSpPr>
            <p:cNvPr id="7" name="Isosceles Triangle 6"/>
            <p:cNvSpPr/>
            <p:nvPr/>
          </p:nvSpPr>
          <p:spPr>
            <a:xfrm>
              <a:off x="6965758" y="371534"/>
              <a:ext cx="330969" cy="369332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6952673" y="2917213"/>
              <a:ext cx="330969" cy="369332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52673" y="740866"/>
              <a:ext cx="344054" cy="2176347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000156" y="3718678"/>
            <a:ext cx="79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G2391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20027" y="3711106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59829" y="3718678"/>
            <a:ext cx="35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5’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19085" y="2787345"/>
            <a:ext cx="1383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{EP}-driven</a:t>
            </a:r>
          </a:p>
          <a:p>
            <a:pPr algn="r"/>
            <a:r>
              <a:rPr lang="en-US" dirty="0" smtClean="0"/>
              <a:t>transcription</a:t>
            </a:r>
            <a:endParaRPr lang="en-US" dirty="0"/>
          </a:p>
        </p:txBody>
      </p:sp>
      <p:sp>
        <p:nvSpPr>
          <p:cNvPr id="16" name="Bent-Up Arrow 15"/>
          <p:cNvSpPr/>
          <p:nvPr/>
        </p:nvSpPr>
        <p:spPr>
          <a:xfrm rot="5400000" flipH="1">
            <a:off x="6869032" y="3483918"/>
            <a:ext cx="272929" cy="258166"/>
          </a:xfrm>
          <a:prstGeom prst="bentUp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7013" y="5264727"/>
            <a:ext cx="88616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There’s another EP-type element in the region: G2391. Following the same procedure, I </a:t>
            </a:r>
          </a:p>
          <a:p>
            <a:r>
              <a:rPr lang="en-US" dirty="0" smtClean="0"/>
              <a:t>figured out that the GAGA and UAS sites are nested just within P3’ end.</a:t>
            </a:r>
          </a:p>
          <a:p>
            <a:endParaRPr lang="en-US" dirty="0" smtClean="0"/>
          </a:p>
          <a:p>
            <a:r>
              <a:rPr lang="en-US" dirty="0" smtClean="0"/>
              <a:t>The blue triangle points down, meaning the 5’-to-3’ orientation of the P-element is along the </a:t>
            </a:r>
          </a:p>
          <a:p>
            <a:r>
              <a:rPr lang="en-US" dirty="0" smtClean="0"/>
              <a:t>plus strand (relative to the genome). This is the one I want.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7013" y="146242"/>
            <a:ext cx="5266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Figuring out P{EP}G2391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418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Harvard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 dos Santos</dc:creator>
  <cp:lastModifiedBy>Kathy Matthews</cp:lastModifiedBy>
  <cp:revision>6</cp:revision>
  <dcterms:created xsi:type="dcterms:W3CDTF">2011-11-07T17:16:39Z</dcterms:created>
  <dcterms:modified xsi:type="dcterms:W3CDTF">2011-11-07T23:31:40Z</dcterms:modified>
</cp:coreProperties>
</file>